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0" r:id="rId1"/>
  </p:sldMasterIdLst>
  <p:notesMasterIdLst>
    <p:notesMasterId r:id="rId10"/>
  </p:notesMasterIdLst>
  <p:sldIdLst>
    <p:sldId id="316" r:id="rId2"/>
    <p:sldId id="430" r:id="rId3"/>
    <p:sldId id="431" r:id="rId4"/>
    <p:sldId id="432" r:id="rId5"/>
    <p:sldId id="433" r:id="rId6"/>
    <p:sldId id="434" r:id="rId7"/>
    <p:sldId id="435" r:id="rId8"/>
    <p:sldId id="436" r:id="rId9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680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361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42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23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4040" algn="l" defTabSz="9136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0845" algn="l" defTabSz="9136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7659" algn="l" defTabSz="9136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4464" algn="l" defTabSz="9136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FFFF66"/>
    <a:srgbClr val="66CCFF"/>
    <a:srgbClr val="993366"/>
    <a:srgbClr val="CC00FF"/>
    <a:srgbClr val="FFFF00"/>
    <a:srgbClr val="FF33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 autoAdjust="0"/>
    <p:restoredTop sz="93827" autoAdjust="0"/>
  </p:normalViewPr>
  <p:slideViewPr>
    <p:cSldViewPr>
      <p:cViewPr>
        <p:scale>
          <a:sx n="100" d="100"/>
          <a:sy n="100" d="100"/>
        </p:scale>
        <p:origin x="-1944" y="-300"/>
      </p:cViewPr>
      <p:guideLst>
        <p:guide orient="horz" pos="2160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F20707-FB54-4708-9E3F-959429A44D3A}" type="datetimeFigureOut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FDDC89-129A-41EF-8315-914F5C96B6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315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45680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913618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137042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827237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2284040" algn="l" defTabSz="9136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2740845" algn="l" defTabSz="9136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3197659" algn="l" defTabSz="9136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3654464" algn="l" defTabSz="9136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5988" y="744538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117116-3C9A-415E-807C-AE691FCEC764}" type="slidenum">
              <a:rPr lang="ru-RU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1" y="2130431"/>
            <a:ext cx="7772400" cy="147002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FD2FA-0951-40CB-84AB-7CAF41EC4C80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3AAE6-BB7F-4B41-8F19-CE9A77357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F7FE-EF32-4EBD-83CC-73046D318F09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296B6-2E1C-4DA7-8AF3-DB6981AA3C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7"/>
            <a:ext cx="2057400" cy="585152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647"/>
            <a:ext cx="6019800" cy="585152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8BF18-AB7D-4358-8EA5-9E09C91BEC6B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02B4F-B2A3-4C02-A45C-B60D81752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59766-BE97-4877-9D76-3D87292FF5D8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51E0E-AEBE-45B4-8AEF-D0AE79C992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1" y="4406903"/>
            <a:ext cx="7772400" cy="136207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1" y="2906719"/>
            <a:ext cx="7772400" cy="1500188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680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6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042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18272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28404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27408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1976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365446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F1A91-EBA3-48A9-B2DE-A75FDC1B9194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11AB2-2EB6-46D0-9F91-518E263FC5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5"/>
          </a:xfrm>
        </p:spPr>
        <p:txBody>
          <a:bodyPr/>
          <a:lstStyle>
            <a:lvl1pPr>
              <a:defRPr sz="2600"/>
            </a:lvl1pPr>
            <a:lvl2pPr>
              <a:defRPr sz="26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00"/>
            <a:ext cx="4038600" cy="4525965"/>
          </a:xfrm>
        </p:spPr>
        <p:txBody>
          <a:bodyPr/>
          <a:lstStyle>
            <a:lvl1pPr>
              <a:defRPr sz="2600"/>
            </a:lvl1pPr>
            <a:lvl2pPr>
              <a:defRPr sz="26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7C93F-F4B2-45A1-A959-F7EDE2E2ED0D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EBBF6-64B8-47F0-9521-0DA6A91D12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5" y="1535115"/>
            <a:ext cx="4040189" cy="63976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56805" indent="0">
              <a:buNone/>
              <a:defRPr sz="1800" b="1"/>
            </a:lvl2pPr>
            <a:lvl3pPr marL="913618" indent="0">
              <a:buNone/>
              <a:defRPr sz="1800" b="1"/>
            </a:lvl3pPr>
            <a:lvl4pPr marL="1370423" indent="0">
              <a:buNone/>
              <a:defRPr sz="1800" b="1"/>
            </a:lvl4pPr>
            <a:lvl5pPr marL="1827237" indent="0">
              <a:buNone/>
              <a:defRPr sz="1800" b="1"/>
            </a:lvl5pPr>
            <a:lvl6pPr marL="2284040" indent="0">
              <a:buNone/>
              <a:defRPr sz="1800" b="1"/>
            </a:lvl6pPr>
            <a:lvl7pPr marL="2740845" indent="0">
              <a:buNone/>
              <a:defRPr sz="1800" b="1"/>
            </a:lvl7pPr>
            <a:lvl8pPr marL="3197659" indent="0">
              <a:buNone/>
              <a:defRPr sz="1800" b="1"/>
            </a:lvl8pPr>
            <a:lvl9pPr marL="365446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5" y="2174880"/>
            <a:ext cx="4040189" cy="3951285"/>
          </a:xfrm>
        </p:spPr>
        <p:txBody>
          <a:bodyPr/>
          <a:lstStyle>
            <a:lvl1pPr>
              <a:defRPr sz="26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7" y="1535115"/>
            <a:ext cx="4041769" cy="63976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56805" indent="0">
              <a:buNone/>
              <a:defRPr sz="1800" b="1"/>
            </a:lvl2pPr>
            <a:lvl3pPr marL="913618" indent="0">
              <a:buNone/>
              <a:defRPr sz="1800" b="1"/>
            </a:lvl3pPr>
            <a:lvl4pPr marL="1370423" indent="0">
              <a:buNone/>
              <a:defRPr sz="1800" b="1"/>
            </a:lvl4pPr>
            <a:lvl5pPr marL="1827237" indent="0">
              <a:buNone/>
              <a:defRPr sz="1800" b="1"/>
            </a:lvl5pPr>
            <a:lvl6pPr marL="2284040" indent="0">
              <a:buNone/>
              <a:defRPr sz="1800" b="1"/>
            </a:lvl6pPr>
            <a:lvl7pPr marL="2740845" indent="0">
              <a:buNone/>
              <a:defRPr sz="1800" b="1"/>
            </a:lvl7pPr>
            <a:lvl8pPr marL="3197659" indent="0">
              <a:buNone/>
              <a:defRPr sz="1800" b="1"/>
            </a:lvl8pPr>
            <a:lvl9pPr marL="365446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7" y="2174880"/>
            <a:ext cx="4041769" cy="3951285"/>
          </a:xfrm>
        </p:spPr>
        <p:txBody>
          <a:bodyPr/>
          <a:lstStyle>
            <a:lvl1pPr>
              <a:defRPr sz="26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FD666-C9DF-4FD8-A8CD-37D8F511A610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84085-55A0-475D-A5C2-D8034E7281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3E3FB-5A6B-48F9-970D-DB045FAA6851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F5CC6-9D99-4B03-A943-8BFE05AC60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172F6-F05A-4D3E-9C99-79485C84CDB3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7799D-A46A-466C-A664-6D1A4586E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73053"/>
            <a:ext cx="3008309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73056"/>
            <a:ext cx="5111751" cy="5853113"/>
          </a:xfrm>
        </p:spPr>
        <p:txBody>
          <a:bodyPr/>
          <a:lstStyle>
            <a:lvl1pPr>
              <a:defRPr sz="3500"/>
            </a:lvl1pPr>
            <a:lvl2pPr>
              <a:defRPr sz="2600"/>
            </a:lvl2pPr>
            <a:lvl3pPr>
              <a:defRPr sz="2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435106"/>
            <a:ext cx="3008309" cy="4691063"/>
          </a:xfrm>
        </p:spPr>
        <p:txBody>
          <a:bodyPr/>
          <a:lstStyle>
            <a:lvl1pPr marL="0" indent="0">
              <a:buNone/>
              <a:defRPr sz="1800"/>
            </a:lvl1pPr>
            <a:lvl2pPr marL="456805" indent="0">
              <a:buNone/>
              <a:defRPr sz="800"/>
            </a:lvl2pPr>
            <a:lvl3pPr marL="913618" indent="0">
              <a:buNone/>
              <a:defRPr sz="800"/>
            </a:lvl3pPr>
            <a:lvl4pPr marL="1370423" indent="0">
              <a:buNone/>
              <a:defRPr sz="800"/>
            </a:lvl4pPr>
            <a:lvl5pPr marL="1827237" indent="0">
              <a:buNone/>
              <a:defRPr sz="800"/>
            </a:lvl5pPr>
            <a:lvl6pPr marL="2284040" indent="0">
              <a:buNone/>
              <a:defRPr sz="800"/>
            </a:lvl6pPr>
            <a:lvl7pPr marL="2740845" indent="0">
              <a:buNone/>
              <a:defRPr sz="800"/>
            </a:lvl7pPr>
            <a:lvl8pPr marL="3197659" indent="0">
              <a:buNone/>
              <a:defRPr sz="800"/>
            </a:lvl8pPr>
            <a:lvl9pPr marL="365446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59CD8-03FE-4D77-98F3-CB75E8185F7A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7F58B-BBFC-4352-A11E-82B89AD1A7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4800604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612773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500"/>
            </a:lvl1pPr>
            <a:lvl2pPr marL="456805" indent="0">
              <a:buNone/>
              <a:defRPr sz="2600"/>
            </a:lvl2pPr>
            <a:lvl3pPr marL="913618" indent="0">
              <a:buNone/>
              <a:defRPr sz="2600"/>
            </a:lvl3pPr>
            <a:lvl4pPr marL="1370423" indent="0">
              <a:buNone/>
              <a:defRPr sz="1800"/>
            </a:lvl4pPr>
            <a:lvl5pPr marL="1827237" indent="0">
              <a:buNone/>
              <a:defRPr sz="1800"/>
            </a:lvl5pPr>
            <a:lvl6pPr marL="2284040" indent="0">
              <a:buNone/>
              <a:defRPr sz="1800"/>
            </a:lvl6pPr>
            <a:lvl7pPr marL="2740845" indent="0">
              <a:buNone/>
              <a:defRPr sz="1800"/>
            </a:lvl7pPr>
            <a:lvl8pPr marL="3197659" indent="0">
              <a:buNone/>
              <a:defRPr sz="1800"/>
            </a:lvl8pPr>
            <a:lvl9pPr marL="3654464" indent="0">
              <a:buNone/>
              <a:defRPr sz="18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5367341"/>
            <a:ext cx="5486400" cy="804863"/>
          </a:xfrm>
        </p:spPr>
        <p:txBody>
          <a:bodyPr/>
          <a:lstStyle>
            <a:lvl1pPr marL="0" indent="0">
              <a:buNone/>
              <a:defRPr sz="1800"/>
            </a:lvl1pPr>
            <a:lvl2pPr marL="456805" indent="0">
              <a:buNone/>
              <a:defRPr sz="800"/>
            </a:lvl2pPr>
            <a:lvl3pPr marL="913618" indent="0">
              <a:buNone/>
              <a:defRPr sz="800"/>
            </a:lvl3pPr>
            <a:lvl4pPr marL="1370423" indent="0">
              <a:buNone/>
              <a:defRPr sz="800"/>
            </a:lvl4pPr>
            <a:lvl5pPr marL="1827237" indent="0">
              <a:buNone/>
              <a:defRPr sz="800"/>
            </a:lvl5pPr>
            <a:lvl6pPr marL="2284040" indent="0">
              <a:buNone/>
              <a:defRPr sz="800"/>
            </a:lvl6pPr>
            <a:lvl7pPr marL="2740845" indent="0">
              <a:buNone/>
              <a:defRPr sz="800"/>
            </a:lvl7pPr>
            <a:lvl8pPr marL="3197659" indent="0">
              <a:buNone/>
              <a:defRPr sz="800"/>
            </a:lvl8pPr>
            <a:lvl9pPr marL="365446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FBD5C-71AF-4D54-ABE1-8723CEB34F35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FFF21-BADE-4CD1-87F1-7B1B2ECD79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1" y="274635"/>
            <a:ext cx="8229600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3" tIns="45681" rIns="91363" bIns="456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1" y="1600200"/>
            <a:ext cx="8229600" cy="4525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3" tIns="45681" rIns="91363" bIns="456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199" y="6356359"/>
            <a:ext cx="2133600" cy="365123"/>
          </a:xfrm>
          <a:prstGeom prst="rect">
            <a:avLst/>
          </a:prstGeom>
        </p:spPr>
        <p:txBody>
          <a:bodyPr vert="horz" lIns="91363" tIns="45681" rIns="91363" bIns="45681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349453-88D7-4FEC-B6DB-E674280B1398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6356359"/>
            <a:ext cx="2895600" cy="365123"/>
          </a:xfrm>
          <a:prstGeom prst="rect">
            <a:avLst/>
          </a:prstGeom>
        </p:spPr>
        <p:txBody>
          <a:bodyPr vert="horz" lIns="91363" tIns="45681" rIns="91363" bIns="45681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1" y="6356359"/>
            <a:ext cx="2133600" cy="365123"/>
          </a:xfrm>
          <a:prstGeom prst="rect">
            <a:avLst/>
          </a:prstGeom>
        </p:spPr>
        <p:txBody>
          <a:bodyPr vert="horz" lIns="91363" tIns="45681" rIns="91363" bIns="45681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8CE1212-E60A-4EB6-A5CD-EF44B2FCD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0" r:id="rId2"/>
    <p:sldLayoutId id="2147483749" r:id="rId3"/>
    <p:sldLayoutId id="2147483748" r:id="rId4"/>
    <p:sldLayoutId id="2147483747" r:id="rId5"/>
    <p:sldLayoutId id="2147483746" r:id="rId6"/>
    <p:sldLayoutId id="2147483745" r:id="rId7"/>
    <p:sldLayoutId id="2147483744" r:id="rId8"/>
    <p:sldLayoutId id="2147483743" r:id="rId9"/>
    <p:sldLayoutId id="2147483742" r:id="rId10"/>
    <p:sldLayoutId id="2147483741" r:id="rId11"/>
  </p:sldLayoutIdLst>
  <p:transition spd="med">
    <p:cover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680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361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042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723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606" indent="-34260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11" indent="-28550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24" indent="-22840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829" indent="-22840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34" indent="-22840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48" indent="-228407" algn="l" defTabSz="91361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53" indent="-228407" algn="l" defTabSz="91361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066" indent="-228407" algn="l" defTabSz="91361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870" indent="-228407" algn="l" defTabSz="91361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5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18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23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37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40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45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59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64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Прямоугольник 69"/>
          <p:cNvSpPr>
            <a:spLocks noChangeArrowheads="1"/>
          </p:cNvSpPr>
          <p:nvPr/>
        </p:nvSpPr>
        <p:spPr bwMode="auto">
          <a:xfrm>
            <a:off x="357196" y="3724279"/>
            <a:ext cx="3571869" cy="215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3" tIns="45681" rIns="91363" bIns="45681">
            <a:spAutoFit/>
          </a:bodyPr>
          <a:lstStyle/>
          <a:p>
            <a:endParaRPr lang="ru-RU" sz="800" dirty="0"/>
          </a:p>
        </p:txBody>
      </p:sp>
      <p:sp>
        <p:nvSpPr>
          <p:cNvPr id="62477" name="WordArt 101"/>
          <p:cNvSpPr>
            <a:spLocks noChangeArrowheads="1" noChangeShapeType="1" noTextEdit="1"/>
          </p:cNvSpPr>
          <p:nvPr/>
        </p:nvSpPr>
        <p:spPr bwMode="auto">
          <a:xfrm>
            <a:off x="395540" y="116633"/>
            <a:ext cx="8532440" cy="1224135"/>
          </a:xfrm>
          <a:prstGeom prst="rect">
            <a:avLst/>
          </a:prstGeom>
        </p:spPr>
        <p:txBody>
          <a:bodyPr wrap="none" lIns="91363" tIns="45681" rIns="91363" bIns="45681" fromWordArt="1">
            <a:prstTxWarp prst="textPlain">
              <a:avLst>
                <a:gd name="adj" fmla="val 50230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endParaRPr lang="ru-RU" sz="800" b="1" kern="1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4405531"/>
              </p:ext>
            </p:extLst>
          </p:nvPr>
        </p:nvGraphicFramePr>
        <p:xfrm>
          <a:off x="107501" y="947553"/>
          <a:ext cx="8928996" cy="577061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60043"/>
                <a:gridCol w="6207755"/>
                <a:gridCol w="993045"/>
                <a:gridCol w="851642"/>
                <a:gridCol w="516511"/>
              </a:tblGrid>
              <a:tr h="897271"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/>
                        <a:t>Наименование муниципальных программ</a:t>
                      </a:r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Уточненный план </a:t>
                      </a:r>
                      <a:r>
                        <a:rPr lang="ru-RU" sz="1100" b="1" dirty="0" smtClean="0"/>
                        <a:t>2025 </a:t>
                      </a:r>
                      <a:r>
                        <a:rPr lang="ru-RU" sz="1100" b="1" dirty="0" smtClean="0"/>
                        <a:t>года тыс. руб.</a:t>
                      </a:r>
                      <a:endParaRPr lang="ru-RU" sz="1100" b="1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Исполнение на </a:t>
                      </a:r>
                      <a:r>
                        <a:rPr lang="ru-RU" sz="1100" b="1" dirty="0" smtClean="0"/>
                        <a:t>01.04.2025 </a:t>
                      </a:r>
                      <a:r>
                        <a:rPr lang="ru-RU" sz="1100" b="1" dirty="0" smtClean="0"/>
                        <a:t>год тыс. руб.</a:t>
                      </a:r>
                      <a:endParaRPr lang="ru-RU" sz="1100" b="1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% исполнения</a:t>
                      </a:r>
                      <a:endParaRPr lang="ru-RU" sz="1100" b="1" dirty="0"/>
                    </a:p>
                  </a:txBody>
                  <a:tcPr marT="45721" marB="45721"/>
                </a:tc>
              </a:tr>
              <a:tr h="36878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«Информационное общество Вознесенского муниципального округа 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5945,4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1458,6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24,5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"Управление муниципальными финансами и муниципальным долгом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25173,1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4852,0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19,3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«Управление муниципальным имуществом  Вознесенского муниципального округа Нижегородской области »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9462,9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1609,8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«Профилактика безнадзорности и правонарушений несовершеннолетних</a:t>
                      </a:r>
                      <a:r>
                        <a:rPr lang="ru-RU" sz="1100" kern="1200" baseline="0" dirty="0" smtClean="0"/>
                        <a:t> на территории Вознесенского муниципального округа Нижегородской области </a:t>
                      </a:r>
                      <a:r>
                        <a:rPr lang="ru-RU" sz="1100" kern="1200" dirty="0" smtClean="0"/>
                        <a:t>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45,0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0,0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«Содействие развитию субъектов малого и среднего предпринимательства в  Вознесенском муниципальном округе Нижегородской области»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3415,7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328,9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9,6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физической культуры, спорта и молодежной политики на территории Вознесенского муниципального округа Нижегородской области»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136142,5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676,9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0,5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28062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«Социальная поддержка граждан  Вознесенского муниципального округа Нижегородской области» 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10508,0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2413,6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23,0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3736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«Повышение безопасности  дорожного движения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178261,4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16238,2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9,1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агропромышленного комплекса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15200,4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866,6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5,7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499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«Развитие жилищного строительства и государственная поддержка граждан по обеспечению жильем на территории Вознесенского муниципального Нижегородской области 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32191,7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29521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«Охрана окружающей среды в Вознесенском муниципальном округе Нижегородской области 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6819,7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256,1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3,8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31995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Развитие образования Вознесенского муниципального округа » 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524865,6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99107,3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18,9</a:t>
                      </a:r>
                      <a:endParaRPr lang="ru-RU" sz="1100" dirty="0"/>
                    </a:p>
                  </a:txBody>
                  <a:tcPr marT="45721" marB="45721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1520" y="116637"/>
            <a:ext cx="8784977" cy="830918"/>
          </a:xfrm>
          <a:prstGeom prst="rect">
            <a:avLst/>
          </a:prstGeom>
          <a:noFill/>
        </p:spPr>
        <p:txBody>
          <a:bodyPr wrap="square" lIns="91363" tIns="45681" rIns="91363" bIns="45681" rtlCol="0">
            <a:spAutoFit/>
          </a:bodyPr>
          <a:lstStyle/>
          <a:p>
            <a:pPr algn="ctr"/>
            <a:r>
              <a:rPr lang="ru-RU" sz="1600" b="1" i="1" dirty="0" smtClean="0"/>
              <a:t>Исполнение бюджета Вознесенского муниципального округа </a:t>
            </a:r>
          </a:p>
          <a:p>
            <a:pPr algn="ctr"/>
            <a:r>
              <a:rPr lang="ru-RU" sz="1600" b="1" i="1" dirty="0" smtClean="0"/>
              <a:t> по муниципальным программам  </a:t>
            </a:r>
          </a:p>
          <a:p>
            <a:pPr algn="ctr"/>
            <a:r>
              <a:rPr lang="ru-RU" sz="1600" b="1" i="1" dirty="0" smtClean="0"/>
              <a:t>за 1 квартал </a:t>
            </a:r>
            <a:r>
              <a:rPr lang="ru-RU" sz="1600" b="1" i="1" dirty="0" smtClean="0"/>
              <a:t>2025 </a:t>
            </a:r>
            <a:r>
              <a:rPr lang="ru-RU" sz="1600" b="1" i="1" dirty="0" smtClean="0"/>
              <a:t>года</a:t>
            </a:r>
            <a:endParaRPr lang="ru-RU" sz="1600" b="1" i="1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474501"/>
              </p:ext>
            </p:extLst>
          </p:nvPr>
        </p:nvGraphicFramePr>
        <p:xfrm>
          <a:off x="179512" y="188643"/>
          <a:ext cx="8640959" cy="654007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72349"/>
                <a:gridCol w="5231205"/>
                <a:gridCol w="979135"/>
                <a:gridCol w="979135"/>
                <a:gridCol w="979135"/>
              </a:tblGrid>
              <a:tr h="754526"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/>
                        <a:t>Наименование муниципальных программ</a:t>
                      </a:r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Уточненный план  </a:t>
                      </a:r>
                      <a:r>
                        <a:rPr lang="ru-RU" sz="1100" dirty="0" smtClean="0"/>
                        <a:t>2025 </a:t>
                      </a:r>
                      <a:r>
                        <a:rPr lang="ru-RU" sz="1100" dirty="0" smtClean="0"/>
                        <a:t>год</a:t>
                      </a:r>
                    </a:p>
                    <a:p>
                      <a:pPr algn="ctr"/>
                      <a:r>
                        <a:rPr lang="ru-RU" sz="1100" dirty="0" smtClean="0"/>
                        <a:t>тыс. руб.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Исполнение на  </a:t>
                      </a:r>
                      <a:r>
                        <a:rPr lang="ru-RU" sz="1100" dirty="0" smtClean="0"/>
                        <a:t>01.04.2025 </a:t>
                      </a:r>
                      <a:endParaRPr lang="ru-RU" sz="1100" dirty="0" smtClean="0"/>
                    </a:p>
                    <a:p>
                      <a:pPr algn="ctr"/>
                      <a:r>
                        <a:rPr lang="ru-RU" sz="1100" dirty="0" smtClean="0"/>
                        <a:t>тыс. руб.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% исполнения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культуры и туризма Вознесенского муниципального округа Нижегородской области»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297553,6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130681,7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43,9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«Улучшение транспортного обслуживания населения на территории Вознесенского муниципального округа Нижегородской области </a:t>
                      </a:r>
                      <a:r>
                        <a:rPr lang="ru-RU" sz="1100" kern="1200" dirty="0" smtClean="0"/>
                        <a:t>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2000,0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1000,0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50,0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 Формирование комфортной городской среды на территории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415,0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 Улучшение</a:t>
                      </a:r>
                      <a:r>
                        <a:rPr lang="ru-RU" sz="1100" baseline="0" dirty="0" smtClean="0"/>
                        <a:t> условий и охраны труда в Вознесенском муниципальном округе Нижегородской области </a:t>
                      </a:r>
                      <a:r>
                        <a:rPr lang="ru-RU" sz="1100" dirty="0" smtClean="0"/>
                        <a:t>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165,0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101,7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61,6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«Защита населения и территорий от чрезвычайных ситуаций, обеспечение пожарной безопасности на территории Вознесенского муниципального округа »</a:t>
                      </a:r>
                      <a:r>
                        <a:rPr lang="ru-RU" sz="1100" kern="1200" dirty="0" smtClean="0"/>
                        <a:t>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48972,4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10101,7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20,6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«Развитие газификации на территории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«Профилактика преступлений и иных правонарушений</a:t>
                      </a:r>
                      <a:r>
                        <a:rPr lang="ru-RU" sz="1100" baseline="0" dirty="0" smtClean="0"/>
                        <a:t> в Вознесенском муниципальном округе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1328,0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Формирование комфортной городской среды  </a:t>
                      </a:r>
                      <a:r>
                        <a:rPr lang="ru-RU" sz="1100" smtClean="0"/>
                        <a:t>на </a:t>
                      </a:r>
                      <a:r>
                        <a:rPr lang="ru-RU" sz="1100" smtClean="0"/>
                        <a:t>территории </a:t>
                      </a:r>
                      <a:r>
                        <a:rPr lang="ru-RU" sz="1100" dirty="0" smtClean="0"/>
                        <a:t>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8521,3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36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«Укрепление здоровья населения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588531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«Комплексные меры противодействия злоупотреблению наркотиками</a:t>
                      </a:r>
                      <a:r>
                        <a:rPr lang="ru-RU" sz="1100" baseline="0" dirty="0" smtClean="0"/>
                        <a:t> и их незаконному обороту в Вознесенском муниципальном округе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«Оказание качественных услуг населению в сфере жилищно-коммунального хозяйства в Вознесенском муниципальном округе Нижегородской области»</a:t>
                      </a:r>
                      <a:r>
                        <a:rPr lang="ru-RU" sz="1100" baseline="0" dirty="0" smtClean="0"/>
                        <a:t>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33306,5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201,5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0,6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«Благоустройство территории</a:t>
                      </a:r>
                      <a:r>
                        <a:rPr lang="ru-RU" sz="1100" baseline="0" dirty="0" smtClean="0"/>
                        <a:t>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77114,4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6717,0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8,7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8976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«Развитие муниципальной службы в Вознесенском муниципальном округе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72547,1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14550,3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20,1</a:t>
                      </a:r>
                      <a:endParaRPr lang="ru-RU" sz="1100" dirty="0"/>
                    </a:p>
                  </a:txBody>
                  <a:tcPr marT="45721" marB="45721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79717" y="6741371"/>
            <a:ext cx="184575" cy="369253"/>
          </a:xfrm>
          <a:prstGeom prst="rect">
            <a:avLst/>
          </a:prstGeom>
          <a:noFill/>
        </p:spPr>
        <p:txBody>
          <a:bodyPr wrap="none" lIns="91363" tIns="45681" rIns="91363" bIns="45681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23530" y="6237316"/>
            <a:ext cx="288030" cy="492364"/>
          </a:xfrm>
          <a:prstGeom prst="rect">
            <a:avLst/>
          </a:prstGeom>
          <a:noFill/>
        </p:spPr>
        <p:txBody>
          <a:bodyPr wrap="square" lIns="91363" tIns="45681" rIns="91363" bIns="45681" rtlCol="0">
            <a:spAutoFit/>
          </a:bodyPr>
          <a:lstStyle/>
          <a:p>
            <a:r>
              <a:rPr lang="ru-RU" sz="800" b="1" dirty="0" smtClean="0">
                <a:solidFill>
                  <a:srgbClr val="FF000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7"/>
            <a:ext cx="8784977" cy="830918"/>
          </a:xfrm>
          <a:prstGeom prst="rect">
            <a:avLst/>
          </a:prstGeom>
          <a:noFill/>
        </p:spPr>
        <p:txBody>
          <a:bodyPr wrap="square" lIns="91363" tIns="45681" rIns="91363" bIns="45681" rtlCol="0">
            <a:spAutoFit/>
          </a:bodyPr>
          <a:lstStyle/>
          <a:p>
            <a:pPr algn="ctr"/>
            <a:r>
              <a:rPr lang="ru-RU" sz="1600" b="1" i="1" dirty="0" smtClean="0"/>
              <a:t>Исполнение бюджета Вознесенского муниципального округа</a:t>
            </a:r>
          </a:p>
          <a:p>
            <a:pPr algn="ctr"/>
            <a:r>
              <a:rPr lang="ru-RU" sz="1600" b="1" i="1" dirty="0" smtClean="0"/>
              <a:t> по муниципальным программам  </a:t>
            </a:r>
          </a:p>
          <a:p>
            <a:pPr algn="ctr"/>
            <a:r>
              <a:rPr lang="ru-RU" sz="1600" b="1" i="1" dirty="0" smtClean="0"/>
              <a:t>за полугодие </a:t>
            </a:r>
            <a:r>
              <a:rPr lang="ru-RU" sz="1600" b="1" i="1" dirty="0" smtClean="0"/>
              <a:t>2025 </a:t>
            </a:r>
            <a:r>
              <a:rPr lang="ru-RU" sz="1600" b="1" i="1" dirty="0" smtClean="0"/>
              <a:t>года</a:t>
            </a:r>
            <a:endParaRPr lang="ru-RU" sz="1600" b="1" i="1" dirty="0"/>
          </a:p>
        </p:txBody>
      </p:sp>
      <p:graphicFrame>
        <p:nvGraphicFramePr>
          <p:cNvPr id="5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37132"/>
              </p:ext>
            </p:extLst>
          </p:nvPr>
        </p:nvGraphicFramePr>
        <p:xfrm>
          <a:off x="107501" y="947553"/>
          <a:ext cx="8928996" cy="577061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60043"/>
                <a:gridCol w="6207755"/>
                <a:gridCol w="993045"/>
                <a:gridCol w="851642"/>
                <a:gridCol w="516511"/>
              </a:tblGrid>
              <a:tr h="897271"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/>
                        <a:t>Наименование муниципальных программ</a:t>
                      </a:r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Уточненный план </a:t>
                      </a:r>
                      <a:r>
                        <a:rPr lang="ru-RU" sz="1100" b="1" dirty="0" smtClean="0"/>
                        <a:t>2025 </a:t>
                      </a:r>
                      <a:r>
                        <a:rPr lang="ru-RU" sz="1100" b="1" dirty="0" smtClean="0"/>
                        <a:t>года тыс. руб.</a:t>
                      </a:r>
                      <a:endParaRPr lang="ru-RU" sz="1100" b="1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Исполнение на </a:t>
                      </a:r>
                      <a:r>
                        <a:rPr lang="ru-RU" sz="1100" b="1" dirty="0" smtClean="0"/>
                        <a:t>01.07.2025 </a:t>
                      </a:r>
                      <a:r>
                        <a:rPr lang="ru-RU" sz="1100" b="1" dirty="0" smtClean="0"/>
                        <a:t>год тыс. руб.</a:t>
                      </a:r>
                      <a:endParaRPr lang="ru-RU" sz="1100" b="1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% исполнения</a:t>
                      </a:r>
                      <a:endParaRPr lang="ru-RU" sz="1100" b="1" dirty="0"/>
                    </a:p>
                  </a:txBody>
                  <a:tcPr marT="45721" marB="45721"/>
                </a:tc>
              </a:tr>
              <a:tr h="36878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«Информационное общество Вознесенского муниципального округа 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6015,2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2823,6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46,9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"Управление муниципальными финансами и муниципальным долгом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25173,1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10909,9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43,3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«Управление муниципальным имуществом  Вознесенского муниципального округа Нижегородской области »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10412,5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4126,9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39,6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«Профилактика безнадзорности и правонарушений несовершеннолетних</a:t>
                      </a:r>
                      <a:r>
                        <a:rPr lang="ru-RU" sz="1100" kern="1200" baseline="0" dirty="0" smtClean="0"/>
                        <a:t> на территории Вознесенского муниципального округа Нижегородской области </a:t>
                      </a:r>
                      <a:r>
                        <a:rPr lang="ru-RU" sz="1100" kern="1200" dirty="0" smtClean="0"/>
                        <a:t>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45,0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«Содействие развитию субъектов малого и среднего предпринимательства в  Вознесенском муниципальном округе Нижегородской области»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3462,8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844,9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24,4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физической культуры, спорта и молодежной политики на территории Вознесенского муниципального округа Нижегородской области»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136020,8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27767,2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20,4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28062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«Социальная поддержка граждан  Вознесенского муниципального округа Нижегородской области» 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10514,8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4863,6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46,3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3736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«Повышение безопасности  дорожного движения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176293,3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58109,7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агропромышленного комплекса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29333,1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8123,2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27,7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499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«Развитие жилищного строительства и государственная поддержка граждан по обеспечению жильем на территории Вознесенского муниципального Нижегородской области 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29685,9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17285,2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58,2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29521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«Охрана окружающей среды в Вознесенском муниципальном округе Нижегородской области 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6747,7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2538,9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37,6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31995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Развитие образования Вознесенского муниципального округа » 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525370,4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243442,2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46,3</a:t>
                      </a:r>
                      <a:endParaRPr lang="ru-RU" sz="1100" dirty="0"/>
                    </a:p>
                  </a:txBody>
                  <a:tcPr marT="45721" marB="45721"/>
                </a:tc>
              </a:tr>
            </a:tbl>
          </a:graphicData>
        </a:graphic>
      </p:graphicFrame>
    </p:spTree>
  </p:cSld>
  <p:clrMapOvr>
    <a:masterClrMapping/>
  </p:clrMapOvr>
  <p:transition spd="med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144394"/>
              </p:ext>
            </p:extLst>
          </p:nvPr>
        </p:nvGraphicFramePr>
        <p:xfrm>
          <a:off x="179512" y="188643"/>
          <a:ext cx="8640959" cy="654007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72349"/>
                <a:gridCol w="5231205"/>
                <a:gridCol w="979135"/>
                <a:gridCol w="979135"/>
                <a:gridCol w="979135"/>
              </a:tblGrid>
              <a:tr h="754526"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/>
                        <a:t>Наименование муниципальных программ</a:t>
                      </a:r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Уточненный план  </a:t>
                      </a:r>
                      <a:r>
                        <a:rPr lang="ru-RU" sz="1100" dirty="0" smtClean="0"/>
                        <a:t>2025 </a:t>
                      </a:r>
                      <a:r>
                        <a:rPr lang="ru-RU" sz="1100" dirty="0" smtClean="0"/>
                        <a:t>год</a:t>
                      </a:r>
                    </a:p>
                    <a:p>
                      <a:pPr algn="ctr"/>
                      <a:r>
                        <a:rPr lang="ru-RU" sz="1100" dirty="0" smtClean="0"/>
                        <a:t>тыс. руб.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Исполнение на  </a:t>
                      </a:r>
                      <a:r>
                        <a:rPr lang="ru-RU" sz="1100" dirty="0" smtClean="0"/>
                        <a:t>01.07.2025 </a:t>
                      </a:r>
                      <a:endParaRPr lang="ru-RU" sz="1100" dirty="0" smtClean="0"/>
                    </a:p>
                    <a:p>
                      <a:pPr algn="ctr"/>
                      <a:r>
                        <a:rPr lang="ru-RU" sz="1100" dirty="0" smtClean="0"/>
                        <a:t>тыс. руб.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% исполнения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культуры и туризма Вознесенского муниципального округа Нижегородской области»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299918,2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164796,6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54,9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«Улучшение транспортного обслуживания населения на территории Вознесенского муниципального округа Нижегородской области </a:t>
                      </a:r>
                      <a:r>
                        <a:rPr lang="ru-RU" sz="1100" kern="1200" dirty="0" smtClean="0"/>
                        <a:t>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3350,0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3350,0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100,0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 Формирование комфортной городской среды на территории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415,0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 Улучшение</a:t>
                      </a:r>
                      <a:r>
                        <a:rPr lang="ru-RU" sz="1100" baseline="0" dirty="0" smtClean="0"/>
                        <a:t> условий и охраны труда в Вознесенском муниципальном округе Нижегородской области </a:t>
                      </a:r>
                      <a:r>
                        <a:rPr lang="ru-RU" sz="1100" dirty="0" smtClean="0"/>
                        <a:t>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161,5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117,7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72,9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«Защита населения и территорий от чрезвычайных ситуаций, обеспечение пожарной безопасности на территории Вознесенского муниципального округа »</a:t>
                      </a:r>
                      <a:r>
                        <a:rPr lang="ru-RU" sz="1100" kern="1200" dirty="0" smtClean="0"/>
                        <a:t>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49111,4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22727,1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46,3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«Развитие газификации на территории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«Профилактика преступлений и иных правонарушений</a:t>
                      </a:r>
                      <a:r>
                        <a:rPr lang="ru-RU" sz="1100" baseline="0" dirty="0" smtClean="0"/>
                        <a:t> в Вознесенском муниципальном округе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1328,0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205,7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15,5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Формирование комфортной городской среды  на </a:t>
                      </a:r>
                      <a:r>
                        <a:rPr lang="ru-RU" sz="1100" dirty="0" smtClean="0"/>
                        <a:t>территории </a:t>
                      </a:r>
                      <a:r>
                        <a:rPr lang="ru-RU" sz="1100" dirty="0" smtClean="0"/>
                        <a:t>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8533,4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36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«Укрепление здоровья населения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588531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«Комплексные меры противодействия злоупотреблению наркотиками</a:t>
                      </a:r>
                      <a:r>
                        <a:rPr lang="ru-RU" sz="1100" baseline="0" dirty="0" smtClean="0"/>
                        <a:t> и их незаконному обороту в Вознесенском муниципальном округе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4,39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22,0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«Оказание качественных услуг населению в сфере жилищно-коммунального хозяйства в Вознесенском муниципальном округе Нижегородской области»</a:t>
                      </a:r>
                      <a:r>
                        <a:rPr lang="ru-RU" sz="1100" baseline="0" dirty="0" smtClean="0"/>
                        <a:t>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36415,1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2124,3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5,8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«Благоустройство территории</a:t>
                      </a:r>
                      <a:r>
                        <a:rPr lang="ru-RU" sz="1100" baseline="0" dirty="0" smtClean="0"/>
                        <a:t>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78437,1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28082,8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35,8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8976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«Развитие муниципальной службы в Вознесенском муниципальном округе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72059,4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34070,8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47,3</a:t>
                      </a:r>
                      <a:endParaRPr lang="ru-RU" sz="1100" dirty="0"/>
                    </a:p>
                  </a:txBody>
                  <a:tcPr marT="45721" marB="45721"/>
                </a:tc>
              </a:tr>
            </a:tbl>
          </a:graphicData>
        </a:graphic>
      </p:graphicFrame>
    </p:spTree>
  </p:cSld>
  <p:clrMapOvr>
    <a:masterClrMapping/>
  </p:clrMapOvr>
  <p:transition spd="med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/>
              <a:t>Исполнение бюджета Вознесенского муниципального округа по муниципальным программам  за 9 месяцев </a:t>
            </a:r>
            <a:r>
              <a:rPr lang="ru-RU" sz="1600" b="1" i="1" dirty="0" smtClean="0"/>
              <a:t>2025 </a:t>
            </a:r>
            <a:r>
              <a:rPr lang="ru-RU" sz="1600" b="1" i="1" dirty="0" smtClean="0"/>
              <a:t>года</a:t>
            </a:r>
            <a:endParaRPr lang="ru-RU" sz="1600" b="1" i="1" dirty="0"/>
          </a:p>
        </p:txBody>
      </p:sp>
      <p:graphicFrame>
        <p:nvGraphicFramePr>
          <p:cNvPr id="5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5702307"/>
              </p:ext>
            </p:extLst>
          </p:nvPr>
        </p:nvGraphicFramePr>
        <p:xfrm>
          <a:off x="107501" y="947553"/>
          <a:ext cx="8928996" cy="577061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60043"/>
                <a:gridCol w="6207755"/>
                <a:gridCol w="993045"/>
                <a:gridCol w="851642"/>
                <a:gridCol w="516511"/>
              </a:tblGrid>
              <a:tr h="897271"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/>
                        <a:t>Наименование муниципальных программ</a:t>
                      </a:r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Уточненный план </a:t>
                      </a:r>
                      <a:r>
                        <a:rPr lang="ru-RU" sz="1100" b="1" dirty="0" smtClean="0"/>
                        <a:t>2025 </a:t>
                      </a:r>
                      <a:r>
                        <a:rPr lang="ru-RU" sz="1100" b="1" dirty="0" smtClean="0"/>
                        <a:t>года тыс. руб.</a:t>
                      </a:r>
                      <a:endParaRPr lang="ru-RU" sz="1100" b="1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Исполнение на </a:t>
                      </a:r>
                      <a:r>
                        <a:rPr lang="ru-RU" sz="1100" b="1" dirty="0" smtClean="0"/>
                        <a:t>01.10.2025 </a:t>
                      </a:r>
                      <a:r>
                        <a:rPr lang="ru-RU" sz="1100" b="1" dirty="0" smtClean="0"/>
                        <a:t>год тыс. руб.</a:t>
                      </a:r>
                      <a:endParaRPr lang="ru-RU" sz="1100" b="1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% исполнения</a:t>
                      </a:r>
                      <a:endParaRPr lang="ru-RU" sz="1100" b="1" dirty="0"/>
                    </a:p>
                  </a:txBody>
                  <a:tcPr marT="45721" marB="45721"/>
                </a:tc>
              </a:tr>
              <a:tr h="36878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«Информационное общество Вознесенского муниципального округа 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6010,4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4069,9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67,7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"Управление муниципальными финансами и муниципальным долгом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25173,1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17014,2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67,6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«Управление муниципальным имуществом  Вознесенского муниципального округа Нижегородской области »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10390,0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6195,6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59,6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«Профилактика безнадзорности и правонарушений несовершеннолетних</a:t>
                      </a:r>
                      <a:r>
                        <a:rPr lang="ru-RU" sz="1100" kern="1200" baseline="0" dirty="0" smtClean="0"/>
                        <a:t> на территории Вознесенского муниципального округа Нижегородской области </a:t>
                      </a:r>
                      <a:r>
                        <a:rPr lang="ru-RU" sz="1100" kern="1200" dirty="0" smtClean="0"/>
                        <a:t>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45,0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«Содействие развитию субъектов малого и среднего предпринимательства в  Вознесенском муниципальном округе Нижегородской области»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3462,8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1194,0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34,5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физической культуры, спорта и молодежной политики на территории Вознесенского муниципального округа Нижегородской </a:t>
                      </a:r>
                      <a:r>
                        <a:rPr lang="ru-RU" sz="1100" kern="1200" dirty="0" smtClean="0"/>
                        <a:t>области»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136092,5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29333,5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21,6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28062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«Социальная поддержка граждан  Вознесенского муниципального округа Нижегородской области» 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10669,8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7171,4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67,2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3736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«Повышение безопасности  дорожного движения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176401,1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125766,5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71,3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агропромышленного комплекса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30306,3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28024,7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92,5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499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«Развитие жилищного строительства и государственная поддержка граждан по обеспечению жильем на территории Вознесенского муниципального Нижегородской области 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41813,3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29108,7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69,6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29521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«Охрана окружающей среды в Вознесенском муниципальном округе Нижегородской области 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7115,0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5324,4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74,8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31995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Развитие образования Вознесенского муниципального округа » 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524711,2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380490,0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72,5</a:t>
                      </a:r>
                      <a:endParaRPr lang="ru-RU" sz="1100" dirty="0"/>
                    </a:p>
                  </a:txBody>
                  <a:tcPr marT="45721" marB="45721"/>
                </a:tc>
              </a:tr>
            </a:tbl>
          </a:graphicData>
        </a:graphic>
      </p:graphicFrame>
    </p:spTree>
  </p:cSld>
  <p:clrMapOvr>
    <a:masterClrMapping/>
  </p:clrMapOvr>
  <p:transition spd="med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672583"/>
              </p:ext>
            </p:extLst>
          </p:nvPr>
        </p:nvGraphicFramePr>
        <p:xfrm>
          <a:off x="179512" y="188643"/>
          <a:ext cx="8640959" cy="654007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72349"/>
                <a:gridCol w="5231205"/>
                <a:gridCol w="979135"/>
                <a:gridCol w="979135"/>
                <a:gridCol w="979135"/>
              </a:tblGrid>
              <a:tr h="754526"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/>
                        <a:t>Наименование муниципальных программ</a:t>
                      </a:r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Уточненный план  </a:t>
                      </a:r>
                      <a:r>
                        <a:rPr lang="ru-RU" sz="1100" dirty="0" smtClean="0"/>
                        <a:t>2025 </a:t>
                      </a:r>
                      <a:r>
                        <a:rPr lang="ru-RU" sz="1100" dirty="0" smtClean="0"/>
                        <a:t>год</a:t>
                      </a:r>
                    </a:p>
                    <a:p>
                      <a:pPr algn="ctr"/>
                      <a:r>
                        <a:rPr lang="ru-RU" sz="1100" dirty="0" smtClean="0"/>
                        <a:t>тыс. руб.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Исполнение на  </a:t>
                      </a:r>
                      <a:r>
                        <a:rPr lang="ru-RU" sz="1100" dirty="0" smtClean="0"/>
                        <a:t>01.10.2025 </a:t>
                      </a:r>
                      <a:endParaRPr lang="ru-RU" sz="1100" dirty="0" smtClean="0"/>
                    </a:p>
                    <a:p>
                      <a:pPr algn="ctr"/>
                      <a:r>
                        <a:rPr lang="ru-RU" sz="1100" dirty="0" smtClean="0"/>
                        <a:t>тыс. руб.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% исполнения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культуры и туризма Вознесенского муниципального округа Нижегородской области»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300286,5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205346,7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68,4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«Улучшение транспортного обслуживания населения на территории Вознесенского муниципального округа Нижегородской области </a:t>
                      </a:r>
                      <a:r>
                        <a:rPr lang="ru-RU" sz="1100" kern="1200" dirty="0" smtClean="0"/>
                        <a:t>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3350,0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3350,0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100,0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 Формирование комфортной городской среды на территории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415,0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 Улучшение</a:t>
                      </a:r>
                      <a:r>
                        <a:rPr lang="ru-RU" sz="1100" baseline="0" dirty="0" smtClean="0"/>
                        <a:t> условий и охраны труда в Вознесенском муниципальном округе Нижегородской области </a:t>
                      </a:r>
                      <a:r>
                        <a:rPr lang="ru-RU" sz="1100" dirty="0" smtClean="0"/>
                        <a:t>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175,6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143,8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81,9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«Защита населения и территорий от чрезвычайных ситуаций, обеспечение пожарной безопасности на территории Вознесенского муниципального округа »</a:t>
                      </a:r>
                      <a:r>
                        <a:rPr lang="ru-RU" sz="1100" kern="1200" dirty="0" smtClean="0"/>
                        <a:t>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49132,8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35243,7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71,7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«Развитие газификации на территории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«Профилактика преступлений и иных правонарушений</a:t>
                      </a:r>
                      <a:r>
                        <a:rPr lang="ru-RU" sz="1100" baseline="0" dirty="0" smtClean="0"/>
                        <a:t> в Вознесенском муниципальном округе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1328,0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338,0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25,4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Формирование комфортной городской среды  </a:t>
                      </a:r>
                      <a:r>
                        <a:rPr lang="ru-RU" sz="1100" dirty="0" smtClean="0"/>
                        <a:t>на </a:t>
                      </a:r>
                      <a:r>
                        <a:rPr lang="ru-RU" sz="1100" dirty="0" smtClean="0"/>
                        <a:t>территории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8553,2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8383,3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98,0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36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«Укрепление здоровья населения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588531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«Комплексные меры противодействия злоупотреблению наркотиками</a:t>
                      </a:r>
                      <a:r>
                        <a:rPr lang="ru-RU" sz="1100" baseline="0" dirty="0" smtClean="0"/>
                        <a:t> и их незаконному обороту в Вознесенском муниципальном округе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13,4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67,0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«Оказание качественных услуг населению в сфере жилищно-коммунального хозяйства в Вознесенском муниципальном округе Нижегородской области»</a:t>
                      </a:r>
                      <a:r>
                        <a:rPr lang="ru-RU" sz="1100" baseline="0" dirty="0" smtClean="0"/>
                        <a:t>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37030,2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4731,6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12,8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«Благоустройство территории</a:t>
                      </a:r>
                      <a:r>
                        <a:rPr lang="ru-RU" sz="1100" baseline="0" dirty="0" smtClean="0"/>
                        <a:t>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78713,1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59796,6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76,0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8976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«Развитие муниципальной службы в Вознесенском муниципальном округе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73016,6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53387,8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73,1</a:t>
                      </a:r>
                      <a:endParaRPr lang="ru-RU" sz="1100" dirty="0"/>
                    </a:p>
                  </a:txBody>
                  <a:tcPr marT="45721" marB="45721"/>
                </a:tc>
              </a:tr>
            </a:tbl>
          </a:graphicData>
        </a:graphic>
      </p:graphicFrame>
    </p:spTree>
  </p:cSld>
  <p:clrMapOvr>
    <a:masterClrMapping/>
  </p:clrMapOvr>
  <p:transition spd="med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/>
              <a:t>Исполнение бюджета Вознесенского муниципального округа</a:t>
            </a:r>
          </a:p>
          <a:p>
            <a:pPr algn="ctr"/>
            <a:r>
              <a:rPr lang="ru-RU" sz="1600" b="1" i="1" dirty="0" smtClean="0"/>
              <a:t> по муниципальным программам  за </a:t>
            </a:r>
            <a:r>
              <a:rPr lang="ru-RU" sz="1600" b="1" i="1" dirty="0" smtClean="0"/>
              <a:t>2025 </a:t>
            </a:r>
            <a:r>
              <a:rPr lang="ru-RU" sz="1600" b="1" i="1" dirty="0" smtClean="0"/>
              <a:t>год</a:t>
            </a:r>
            <a:endParaRPr lang="ru-RU" sz="1600" b="1" i="1" dirty="0"/>
          </a:p>
        </p:txBody>
      </p:sp>
      <p:graphicFrame>
        <p:nvGraphicFramePr>
          <p:cNvPr id="5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7100234"/>
              </p:ext>
            </p:extLst>
          </p:nvPr>
        </p:nvGraphicFramePr>
        <p:xfrm>
          <a:off x="107501" y="947553"/>
          <a:ext cx="8928996" cy="577061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60043"/>
                <a:gridCol w="6207755"/>
                <a:gridCol w="993045"/>
                <a:gridCol w="851642"/>
                <a:gridCol w="516511"/>
              </a:tblGrid>
              <a:tr h="897271"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/>
                        <a:t>Наименование муниципальных программ</a:t>
                      </a:r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Уточненный план </a:t>
                      </a:r>
                      <a:r>
                        <a:rPr lang="ru-RU" sz="1100" b="1" dirty="0" smtClean="0"/>
                        <a:t>2025 </a:t>
                      </a:r>
                      <a:r>
                        <a:rPr lang="ru-RU" sz="1100" b="1" dirty="0" smtClean="0"/>
                        <a:t>года тыс. руб.</a:t>
                      </a:r>
                      <a:endParaRPr lang="ru-RU" sz="1100" b="1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Исполнение на </a:t>
                      </a:r>
                      <a:r>
                        <a:rPr lang="ru-RU" sz="1100" b="1" dirty="0" smtClean="0"/>
                        <a:t>01.01.2026 </a:t>
                      </a:r>
                      <a:r>
                        <a:rPr lang="ru-RU" sz="1100" b="1" dirty="0" smtClean="0"/>
                        <a:t>год тыс. руб.</a:t>
                      </a:r>
                      <a:endParaRPr lang="ru-RU" sz="1100" b="1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% исполнения</a:t>
                      </a:r>
                      <a:endParaRPr lang="ru-RU" sz="1100" b="1" dirty="0"/>
                    </a:p>
                  </a:txBody>
                  <a:tcPr marT="45721" marB="45721"/>
                </a:tc>
              </a:tr>
              <a:tr h="36878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«Информационное общество Вознесенского муниципального округа 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5661,0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5350,3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94,5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"Управление муниципальными финансами и муниципальным долгом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27478,3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24389,0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88,8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/>
                        <a:t>«Управление муниципальным имуществом  Вознесенского муниципального округа Нижегородской области »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9848,9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9034,1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91,7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«Профилактика безнадзорности и правонарушений несовершеннолетних</a:t>
                      </a:r>
                      <a:r>
                        <a:rPr lang="ru-RU" sz="1100" kern="1200" baseline="0" dirty="0" smtClean="0"/>
                        <a:t> на территории Вознесенского муниципального округа Нижегородской области </a:t>
                      </a:r>
                      <a:r>
                        <a:rPr lang="ru-RU" sz="1100" kern="1200" dirty="0" smtClean="0"/>
                        <a:t>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45,0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45,0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100,0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«Содействие развитию субъектов малого и среднего предпринимательства в  Вознесенском муниципальном округе Нижегородской области»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3448,0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3448,0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100,0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физической культуры, спорта и молодежной политики на территории Вознесенского муниципального округа Нижегородской области»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120780,8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96568,6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80,0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28062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«Социальная поддержка граждан  Вознесенского муниципального округа Нижегородской области» 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9801,7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9781,0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99,8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3736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«Повышение безопасности  дорожного движения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175102,0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173900,1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99,3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900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агропромышленного комплекса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34024,9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34023,7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100,0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4499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«Развитие жилищного строительства и государственная поддержка граждан по обеспечению жильем на территории Вознесенского муниципального Нижегородской области 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43638,3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43547,7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99,8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29521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«Охрана окружающей среды в Вознесенском муниципальном округе Нижегородской области 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6933,1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6286,6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90,7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31995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Развитие образования Вознесенского муниципального округа » 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510870,8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493116,4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96,5</a:t>
                      </a:r>
                      <a:endParaRPr lang="ru-RU" sz="1100" dirty="0"/>
                    </a:p>
                  </a:txBody>
                  <a:tcPr marT="45721" marB="45721"/>
                </a:tc>
              </a:tr>
            </a:tbl>
          </a:graphicData>
        </a:graphic>
      </p:graphicFrame>
    </p:spTree>
  </p:cSld>
  <p:clrMapOvr>
    <a:masterClrMapping/>
  </p:clrMapOvr>
  <p:transition spd="med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14828"/>
              </p:ext>
            </p:extLst>
          </p:nvPr>
        </p:nvGraphicFramePr>
        <p:xfrm>
          <a:off x="179512" y="188643"/>
          <a:ext cx="8640959" cy="654007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72349"/>
                <a:gridCol w="5231205"/>
                <a:gridCol w="979135"/>
                <a:gridCol w="979135"/>
                <a:gridCol w="979135"/>
              </a:tblGrid>
              <a:tr h="754526"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/>
                        <a:t>Наименование муниципальных программ</a:t>
                      </a:r>
                      <a:endParaRPr lang="ru-RU" sz="15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Уточненный план  </a:t>
                      </a:r>
                      <a:r>
                        <a:rPr lang="ru-RU" sz="1100" dirty="0" smtClean="0"/>
                        <a:t>2025 </a:t>
                      </a:r>
                      <a:r>
                        <a:rPr lang="ru-RU" sz="1100" dirty="0" smtClean="0"/>
                        <a:t>год</a:t>
                      </a:r>
                    </a:p>
                    <a:p>
                      <a:pPr algn="ctr"/>
                      <a:r>
                        <a:rPr lang="ru-RU" sz="1100" dirty="0" smtClean="0"/>
                        <a:t>тыс. руб.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Исполнение на  </a:t>
                      </a:r>
                      <a:r>
                        <a:rPr lang="ru-RU" sz="1100" dirty="0" smtClean="0"/>
                        <a:t>01.01.2026 </a:t>
                      </a:r>
                      <a:endParaRPr lang="ru-RU" sz="1100" dirty="0" smtClean="0"/>
                    </a:p>
                    <a:p>
                      <a:pPr algn="ctr"/>
                      <a:r>
                        <a:rPr lang="ru-RU" sz="1100" dirty="0" smtClean="0"/>
                        <a:t>тыс. руб.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% исполнения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«Развитие культуры и туризма Вознесенского муниципального округа Нижегородской области»</a:t>
                      </a:r>
                      <a:endParaRPr lang="ru-RU" sz="1100" dirty="0" smtClean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317438,5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292771,9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92,2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«Улучшение транспортного обслуживания населения на территории Вознесенского муниципального округа Нижегородской области </a:t>
                      </a:r>
                      <a:r>
                        <a:rPr lang="ru-RU" sz="1100" kern="1200" dirty="0" smtClean="0"/>
                        <a:t>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4350,0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4350,0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100" dirty="0" smtClean="0"/>
                        <a:t>100,0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 Формирование комфортной городской среды на территории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 Улучшение</a:t>
                      </a:r>
                      <a:r>
                        <a:rPr lang="ru-RU" sz="1100" baseline="0" dirty="0" smtClean="0"/>
                        <a:t> условий и охраны труда в Вознесенском муниципальном округе Нижегородской области </a:t>
                      </a:r>
                      <a:r>
                        <a:rPr lang="ru-RU" sz="1100" dirty="0" smtClean="0"/>
                        <a:t>»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168,6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143,8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85,3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«Защита населения и территорий от чрезвычайных ситуаций, обеспечение пожарной безопасности на территории Вознесенского муниципального округа »</a:t>
                      </a:r>
                      <a:r>
                        <a:rPr lang="ru-RU" sz="1100" kern="1200" dirty="0" smtClean="0"/>
                        <a:t>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50685,1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48324,5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95,3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18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«Развитие газификации на территории Вознесенского муниципального округа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«Профилактика преступлений и иных правонарушений</a:t>
                      </a:r>
                      <a:r>
                        <a:rPr lang="ru-RU" sz="1100" baseline="0" dirty="0" smtClean="0"/>
                        <a:t> в Вознесенском муниципальном округе Нижегородской области 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1360,2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1239,9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91,2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Формирование комфортной городской среды  на </a:t>
                      </a:r>
                      <a:r>
                        <a:rPr lang="ru-RU" sz="1100" dirty="0" smtClean="0"/>
                        <a:t>территории </a:t>
                      </a:r>
                      <a:r>
                        <a:rPr lang="ru-RU" sz="1100" dirty="0" smtClean="0"/>
                        <a:t>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8553,2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8553,2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100,0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indent="0" algn="l" defTabSz="9136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«Укрепление здоровья населения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-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588531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23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«Комплексные меры противодействия злоупотреблению наркотиками</a:t>
                      </a:r>
                      <a:r>
                        <a:rPr lang="ru-RU" sz="1100" baseline="0" dirty="0" smtClean="0"/>
                        <a:t> и их незаконному обороту в Вознесенском муниципальном округе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20,0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13,4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67,0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24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«Оказание качественных услуг населению в сфере жилищно-коммунального хозяйства в Вознесенском муниципальном округе Нижегородской области»</a:t>
                      </a:r>
                      <a:r>
                        <a:rPr lang="ru-RU" sz="1100" baseline="0" dirty="0" smtClean="0"/>
                        <a:t> 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34687,5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27064,2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78,0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225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25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«Благоустройство территории</a:t>
                      </a:r>
                      <a:r>
                        <a:rPr lang="ru-RU" sz="1100" baseline="0" dirty="0" smtClean="0"/>
                        <a:t> Вознесенского муниципального округа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72549,0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71332,7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98,3</a:t>
                      </a:r>
                      <a:endParaRPr lang="ru-RU" sz="1100" dirty="0"/>
                    </a:p>
                  </a:txBody>
                  <a:tcPr marT="45721" marB="45721"/>
                </a:tc>
              </a:tr>
              <a:tr h="48976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26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«Развитие муниципальной службы в Вознесенском муниципальном округе Нижегородской области»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76093,1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85441,1</a:t>
                      </a:r>
                      <a:endParaRPr lang="ru-RU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99,1</a:t>
                      </a:r>
                      <a:endParaRPr lang="ru-RU" sz="1100" dirty="0"/>
                    </a:p>
                  </a:txBody>
                  <a:tcPr marT="45721" marB="45721"/>
                </a:tc>
              </a:tr>
            </a:tbl>
          </a:graphicData>
        </a:graphic>
      </p:graphicFrame>
    </p:spTree>
  </p:cSld>
  <p:clrMapOvr>
    <a:masterClrMapping/>
  </p:clrMapOvr>
  <p:transition spd="med">
    <p:cover/>
  </p:transition>
</p:sld>
</file>

<file path=ppt/theme/theme1.xml><?xml version="1.0" encoding="utf-8"?>
<a:theme xmlns:a="http://schemas.openxmlformats.org/drawingml/2006/main" name="kf-budget-dlya-grazhdan-2017-1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kf-budget-dlya-grazhdan-2017-19</Template>
  <TotalTime>6770</TotalTime>
  <Words>1861</Words>
  <Application>Microsoft Office PowerPoint</Application>
  <PresentationFormat>Экран (4:3)</PresentationFormat>
  <Paragraphs>550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kf-budget-dlya-grazhdan-2017-19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fu7</dc:creator>
  <cp:lastModifiedBy>Kutkina</cp:lastModifiedBy>
  <cp:revision>1002</cp:revision>
  <cp:lastPrinted>2016-11-28T06:14:40Z</cp:lastPrinted>
  <dcterms:created xsi:type="dcterms:W3CDTF">2016-11-11T08:46:48Z</dcterms:created>
  <dcterms:modified xsi:type="dcterms:W3CDTF">2026-03-26T12:02:42Z</dcterms:modified>
</cp:coreProperties>
</file>